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 Slab"/>
      <p:regular r:id="rId20"/>
      <p:bold r:id="rId21"/>
    </p:embeddedFont>
    <p:embeddedFont>
      <p:font typeface="Robo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Slab-regular.fntdata"/><Relationship Id="rId22" Type="http://schemas.openxmlformats.org/officeDocument/2006/relationships/font" Target="fonts/Roboto-regular.fntdata"/><Relationship Id="rId21" Type="http://schemas.openxmlformats.org/officeDocument/2006/relationships/font" Target="fonts/RobotoSlab-bold.fntdata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cfe9fb0cdb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cfe9fb0cdb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cfe9fb0cdb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cfe9fb0cd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cfe9fb0cd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cfe9fb0cd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ffd039e3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cffd039e3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cfe9fb0cdb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cfe9fb0cdb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fe9fb0cd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fe9fb0c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cfe9fb0cd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cfe9fb0cd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cfe9fb0cdb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cfe9fb0cdb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fe9fb0cd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fe9fb0cd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cfe9fb0cdb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cfe9fb0cd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cffd039e3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cffd039e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cfe9fb0cd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cfe9fb0cd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cfe9fb0cdb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cfe9fb0cd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gallup.com/workplace/231668/dismal-employee-engagement-sign-global-mismanagement.aspx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linkedin.com/business/talent/blog/talent-acquisition/employer-branding" TargetMode="External"/><Relationship Id="rId4" Type="http://schemas.openxmlformats.org/officeDocument/2006/relationships/hyperlink" Target="https://everyonesocial.com/blog/internal-marketing/" TargetMode="External"/><Relationship Id="rId5" Type="http://schemas.openxmlformats.org/officeDocument/2006/relationships/hyperlink" Target="https://www.forbes.com/sites/forbesbostoncouncil/2019/08/05/internal-marketing-what-it-means-and-why-its-important/?sh=56008d9d4086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0" y="1341125"/>
            <a:ext cx="5783400" cy="1049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Employer Branding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" sz="2290"/>
              <a:t>and how it can be a critical factor to </a:t>
            </a:r>
            <a:r>
              <a:rPr b="1" lang="en" sz="2290"/>
              <a:t>attracting</a:t>
            </a:r>
            <a:r>
              <a:rPr b="1" lang="en" sz="2290"/>
              <a:t> new talent!</a:t>
            </a:r>
            <a:endParaRPr b="1" sz="229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323950" y="365400"/>
            <a:ext cx="8610300" cy="75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highlight>
                  <a:schemeClr val="accent5"/>
                </a:highlight>
              </a:rPr>
              <a:t>How</a:t>
            </a:r>
            <a:r>
              <a:rPr lang="en" sz="2400">
                <a:highlight>
                  <a:schemeClr val="accent5"/>
                </a:highlight>
              </a:rPr>
              <a:t> to market your careers from a client company standpoint:</a:t>
            </a:r>
            <a:endParaRPr sz="2400">
              <a:highlight>
                <a:schemeClr val="accent5"/>
              </a:highlight>
            </a:endParaRPr>
          </a:p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387900" y="1350500"/>
            <a:ext cx="8368200" cy="353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Roboto Slab"/>
                <a:ea typeface="Roboto Slab"/>
                <a:cs typeface="Roboto Slab"/>
                <a:sym typeface="Roboto Slab"/>
              </a:rPr>
              <a:t>Think about the </a:t>
            </a:r>
            <a:r>
              <a:rPr b="1" lang="en" sz="2100">
                <a:latin typeface="Roboto Slab"/>
                <a:ea typeface="Roboto Slab"/>
                <a:cs typeface="Roboto Slab"/>
                <a:sym typeface="Roboto Slab"/>
              </a:rPr>
              <a:t>internal marketing</a:t>
            </a:r>
            <a:r>
              <a:rPr lang="en" sz="2100">
                <a:latin typeface="Roboto Slab"/>
                <a:ea typeface="Roboto Slab"/>
                <a:cs typeface="Roboto Slab"/>
                <a:sym typeface="Roboto Slab"/>
              </a:rPr>
              <a:t> of the company:</a:t>
            </a:r>
            <a:endParaRPr sz="2100">
              <a:latin typeface="Roboto Slab"/>
              <a:ea typeface="Roboto Slab"/>
              <a:cs typeface="Roboto Slab"/>
              <a:sym typeface="Roboto Slab"/>
            </a:endParaRPr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Font typeface="Roboto Slab"/>
              <a:buChar char="●"/>
            </a:pPr>
            <a:r>
              <a:rPr lang="en" sz="1900">
                <a:latin typeface="Roboto Slab"/>
                <a:ea typeface="Roboto Slab"/>
                <a:cs typeface="Roboto Slab"/>
                <a:sym typeface="Roboto Slab"/>
              </a:rPr>
              <a:t>How a company “sells” itself to one of its largest groups of stakeholders — the employees. </a:t>
            </a:r>
            <a:endParaRPr sz="1900">
              <a:latin typeface="Roboto Slab"/>
              <a:ea typeface="Roboto Slab"/>
              <a:cs typeface="Roboto Slab"/>
              <a:sym typeface="Roboto Slab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Roboto Slab"/>
              <a:buChar char="●"/>
            </a:pPr>
            <a:r>
              <a:rPr lang="en" sz="1900">
                <a:latin typeface="Roboto Slab"/>
                <a:ea typeface="Roboto Slab"/>
                <a:cs typeface="Roboto Slab"/>
                <a:sym typeface="Roboto Slab"/>
              </a:rPr>
              <a:t>Often focuses on convincing employees to believe in the company philosophy or mission, thereby improving how engaged they are with their work. </a:t>
            </a:r>
            <a:endParaRPr sz="19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900">
                <a:latin typeface="Roboto Slab"/>
                <a:ea typeface="Roboto Slab"/>
                <a:cs typeface="Roboto Slab"/>
                <a:sym typeface="Roboto Slab"/>
              </a:rPr>
              <a:t>A key component to this is fully supporting the client company’s approach to business or plans for the future.</a:t>
            </a:r>
            <a:endParaRPr b="1" sz="19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387900" y="344300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highlight>
                  <a:schemeClr val="accent5"/>
                </a:highlight>
              </a:rPr>
              <a:t>U</a:t>
            </a:r>
            <a:r>
              <a:rPr lang="en">
                <a:highlight>
                  <a:schemeClr val="accent5"/>
                </a:highlight>
              </a:rPr>
              <a:t>nderstanding a client’s internal marketing: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128" name="Google Shape;128;p23"/>
          <p:cNvSpPr txBox="1"/>
          <p:nvPr>
            <p:ph idx="1" type="body"/>
          </p:nvPr>
        </p:nvSpPr>
        <p:spPr>
          <a:xfrm>
            <a:off x="311700" y="1404875"/>
            <a:ext cx="8520600" cy="316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6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 Slab"/>
              <a:buChar char="●"/>
            </a:pPr>
            <a:r>
              <a:rPr lang="en" sz="2000">
                <a:latin typeface="Roboto Slab"/>
                <a:ea typeface="Roboto Slab"/>
                <a:cs typeface="Roboto Slab"/>
                <a:sym typeface="Roboto Slab"/>
              </a:rPr>
              <a:t>What are company’s long-term goals and values?</a:t>
            </a:r>
            <a:endParaRPr sz="2000">
              <a:latin typeface="Roboto Slab"/>
              <a:ea typeface="Roboto Slab"/>
              <a:cs typeface="Roboto Slab"/>
              <a:sym typeface="Roboto Slab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 Slab"/>
              <a:buChar char="○"/>
            </a:pPr>
            <a:r>
              <a:rPr lang="en" sz="1700">
                <a:latin typeface="Roboto Slab"/>
                <a:ea typeface="Roboto Slab"/>
                <a:cs typeface="Roboto Slab"/>
                <a:sym typeface="Roboto Slab"/>
              </a:rPr>
              <a:t>Mission statement?</a:t>
            </a:r>
            <a:endParaRPr sz="1700">
              <a:latin typeface="Roboto Slab"/>
              <a:ea typeface="Roboto Slab"/>
              <a:cs typeface="Roboto Slab"/>
              <a:sym typeface="Roboto Slab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 Slab"/>
              <a:buChar char="●"/>
            </a:pPr>
            <a:r>
              <a:rPr lang="en" sz="2000">
                <a:latin typeface="Roboto Slab"/>
                <a:ea typeface="Roboto Slab"/>
                <a:cs typeface="Roboto Slab"/>
                <a:sym typeface="Roboto Slab"/>
              </a:rPr>
              <a:t>Ask about employee input on corporate policies or leadership</a:t>
            </a:r>
            <a:endParaRPr sz="2000">
              <a:latin typeface="Roboto Slab"/>
              <a:ea typeface="Roboto Slab"/>
              <a:cs typeface="Roboto Slab"/>
              <a:sym typeface="Roboto Slab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Roboto Slab"/>
              <a:buChar char="○"/>
            </a:pPr>
            <a:r>
              <a:rPr lang="en" sz="1700">
                <a:latin typeface="Roboto Slab"/>
                <a:ea typeface="Roboto Slab"/>
                <a:cs typeface="Roboto Slab"/>
                <a:sym typeface="Roboto Slab"/>
              </a:rPr>
              <a:t>Can also do research on sites like GlassDoor</a:t>
            </a:r>
            <a:endParaRPr sz="1700">
              <a:latin typeface="Roboto Slab"/>
              <a:ea typeface="Roboto Slab"/>
              <a:cs typeface="Roboto Slab"/>
              <a:sym typeface="Roboto Slab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 Slab"/>
              <a:buChar char="●"/>
            </a:pPr>
            <a:r>
              <a:rPr lang="en" sz="2000">
                <a:latin typeface="Roboto Slab"/>
                <a:ea typeface="Roboto Slab"/>
                <a:cs typeface="Roboto Slab"/>
                <a:sym typeface="Roboto Slab"/>
              </a:rPr>
              <a:t>How does the company nurture communication and collaboration among employees?</a:t>
            </a:r>
            <a:endParaRPr sz="2000">
              <a:latin typeface="Roboto Slab"/>
              <a:ea typeface="Roboto Slab"/>
              <a:cs typeface="Roboto Slab"/>
              <a:sym typeface="Roboto Slab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 Slab"/>
              <a:buChar char="●"/>
            </a:pPr>
            <a:r>
              <a:rPr lang="en" sz="2000">
                <a:latin typeface="Roboto Slab"/>
                <a:ea typeface="Roboto Slab"/>
                <a:cs typeface="Roboto Slab"/>
                <a:sym typeface="Roboto Slab"/>
              </a:rPr>
              <a:t>How does the </a:t>
            </a:r>
            <a:r>
              <a:rPr lang="en" sz="2000">
                <a:latin typeface="Roboto Slab"/>
                <a:ea typeface="Roboto Slab"/>
                <a:cs typeface="Roboto Slab"/>
                <a:sym typeface="Roboto Slab"/>
              </a:rPr>
              <a:t>company</a:t>
            </a:r>
            <a:r>
              <a:rPr lang="en" sz="2000">
                <a:latin typeface="Roboto Slab"/>
                <a:ea typeface="Roboto Slab"/>
                <a:cs typeface="Roboto Slab"/>
                <a:sym typeface="Roboto Slab"/>
              </a:rPr>
              <a:t> ensure that employees know their contributions matter and are essential to the company’s success?</a:t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87900" y="382200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highlight>
                  <a:schemeClr val="accent5"/>
                </a:highlight>
              </a:rPr>
              <a:t>Proof that internal marketing matters: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lnSpc>
                <a:spcPct val="100000"/>
              </a:lnSpc>
              <a:spcBef>
                <a:spcPts val="6000"/>
              </a:spcBef>
              <a:spcAft>
                <a:spcPts val="0"/>
              </a:spcAft>
              <a:buSzPts val="2300"/>
              <a:buFont typeface="Roboto Slab"/>
              <a:buChar char="●"/>
            </a:pPr>
            <a:r>
              <a:rPr lang="en" sz="2300">
                <a:latin typeface="Roboto Slab"/>
                <a:ea typeface="Roboto Slab"/>
                <a:cs typeface="Roboto Slab"/>
                <a:sym typeface="Roboto Slab"/>
              </a:rPr>
              <a:t>Brand messages reached 561% further when shared by employees vs the same messages shared via official brand social channel!</a:t>
            </a:r>
            <a:endParaRPr sz="2300">
              <a:latin typeface="Roboto Slab"/>
              <a:ea typeface="Roboto Slab"/>
              <a:cs typeface="Roboto Slab"/>
              <a:sym typeface="Roboto Slab"/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 Slab"/>
              <a:buChar char="●"/>
            </a:pPr>
            <a:r>
              <a:rPr lang="en" sz="2300">
                <a:latin typeface="Roboto Slab"/>
                <a:ea typeface="Roboto Slab"/>
                <a:cs typeface="Roboto Slab"/>
                <a:sym typeface="Roboto Slab"/>
              </a:rPr>
              <a:t>Researchers at Gallup found that only </a:t>
            </a:r>
            <a:r>
              <a:rPr lang="en" sz="2300">
                <a:uFill>
                  <a:noFill/>
                </a:uFill>
                <a:latin typeface="Roboto Slab"/>
                <a:ea typeface="Roboto Slab"/>
                <a:cs typeface="Roboto Slab"/>
                <a:sym typeface="Roboto Slab"/>
                <a:hlinkClick r:id="rId3"/>
              </a:rPr>
              <a:t>15%</a:t>
            </a:r>
            <a:r>
              <a:rPr lang="en" sz="2300">
                <a:latin typeface="Roboto Slab"/>
                <a:ea typeface="Roboto Slab"/>
                <a:cs typeface="Roboto Slab"/>
                <a:sym typeface="Roboto Slab"/>
              </a:rPr>
              <a:t> of workers are actively engaged in their jobs and that the behaviors of highly engaged business units result in 21% greater profitability.</a:t>
            </a:r>
            <a:endParaRPr sz="2300">
              <a:latin typeface="Roboto Slab"/>
              <a:ea typeface="Roboto Slab"/>
              <a:cs typeface="Roboto Slab"/>
              <a:sym typeface="Roboto Slab"/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 Slab"/>
              <a:buChar char="○"/>
            </a:pPr>
            <a:r>
              <a:rPr b="1" lang="en" sz="2000">
                <a:latin typeface="Roboto Slab"/>
                <a:ea typeface="Roboto Slab"/>
                <a:cs typeface="Roboto Slab"/>
                <a:sym typeface="Roboto Slab"/>
              </a:rPr>
              <a:t>Good internal marketing = engaged employees = more profit</a:t>
            </a:r>
            <a:endParaRPr b="1" sz="20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chemeClr val="accent5"/>
                </a:highlight>
              </a:rPr>
              <a:t>The big picture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Roboto Slab"/>
              <a:buChar char="●"/>
            </a:pPr>
            <a:r>
              <a:rPr lang="en" sz="2100">
                <a:latin typeface="Roboto Slab"/>
                <a:ea typeface="Roboto Slab"/>
                <a:cs typeface="Roboto Slab"/>
                <a:sym typeface="Roboto Slab"/>
              </a:rPr>
              <a:t>Understanding a company’s employer branding will make your recruiting efforts more successful.</a:t>
            </a:r>
            <a:endParaRPr sz="2100">
              <a:latin typeface="Roboto Slab"/>
              <a:ea typeface="Roboto Slab"/>
              <a:cs typeface="Roboto Slab"/>
              <a:sym typeface="Roboto Slab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Roboto Slab"/>
              <a:buChar char="●"/>
            </a:pPr>
            <a:r>
              <a:rPr lang="en" sz="2100">
                <a:latin typeface="Roboto Slab"/>
                <a:ea typeface="Roboto Slab"/>
                <a:cs typeface="Roboto Slab"/>
                <a:sym typeface="Roboto Slab"/>
              </a:rPr>
              <a:t>How you “sell” a role to potential candidates should align with a company’s internal marketing strategy.</a:t>
            </a:r>
            <a:endParaRPr sz="2100">
              <a:latin typeface="Roboto Slab"/>
              <a:ea typeface="Roboto Slab"/>
              <a:cs typeface="Roboto Slab"/>
              <a:sym typeface="Roboto Slab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Roboto Slab"/>
              <a:buChar char="●"/>
            </a:pPr>
            <a:r>
              <a:rPr lang="en" sz="2100">
                <a:latin typeface="Roboto Slab"/>
                <a:ea typeface="Roboto Slab"/>
                <a:cs typeface="Roboto Slab"/>
                <a:sym typeface="Roboto Slab"/>
              </a:rPr>
              <a:t>As an employee of Sci.bio and our clients, Linkedin is a valuable asset. You can not only build a personal brand as a recruiter, but also promote </a:t>
            </a:r>
            <a:r>
              <a:rPr lang="en" sz="2100">
                <a:latin typeface="Roboto Slab"/>
                <a:ea typeface="Roboto Slab"/>
                <a:cs typeface="Roboto Slab"/>
                <a:sym typeface="Roboto Slab"/>
              </a:rPr>
              <a:t>the</a:t>
            </a:r>
            <a:r>
              <a:rPr lang="en" sz="2100">
                <a:latin typeface="Roboto Slab"/>
                <a:ea typeface="Roboto Slab"/>
                <a:cs typeface="Roboto Slab"/>
                <a:sym typeface="Roboto Slab"/>
              </a:rPr>
              <a:t> employer branding of your partner companies.</a:t>
            </a:r>
            <a:endParaRPr sz="21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chemeClr val="accent5"/>
                </a:highlight>
              </a:rPr>
              <a:t>Sources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7975" lvl="0" marL="45720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250"/>
              <a:buFont typeface="Roboto Slab"/>
              <a:buChar char="●"/>
            </a:pPr>
            <a:r>
              <a:rPr lang="en" sz="1250" u="sng">
                <a:latin typeface="Roboto Slab"/>
                <a:ea typeface="Roboto Slab"/>
                <a:cs typeface="Roboto Slab"/>
                <a:sym typeface="Roboto Slab"/>
                <a:hlinkClick r:id="rId3"/>
              </a:rPr>
              <a:t>https://www.linkedin.com/business/talent/blog/talent-acquisition/employer-branding</a:t>
            </a:r>
            <a:r>
              <a:rPr lang="en" sz="1250">
                <a:latin typeface="Roboto Slab"/>
                <a:ea typeface="Roboto Slab"/>
                <a:cs typeface="Roboto Slab"/>
                <a:sym typeface="Roboto Slab"/>
              </a:rPr>
              <a:t> </a:t>
            </a:r>
            <a:endParaRPr sz="1250">
              <a:latin typeface="Roboto Slab"/>
              <a:ea typeface="Roboto Slab"/>
              <a:cs typeface="Roboto Slab"/>
              <a:sym typeface="Roboto Slab"/>
            </a:endParaRPr>
          </a:p>
          <a:p>
            <a:pPr indent="-30797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50"/>
              <a:buFont typeface="Roboto Slab"/>
              <a:buChar char="●"/>
            </a:pPr>
            <a:r>
              <a:rPr lang="en" sz="1250" u="sng">
                <a:latin typeface="Roboto Slab"/>
                <a:ea typeface="Roboto Slab"/>
                <a:cs typeface="Roboto Slab"/>
                <a:sym typeface="Roboto Slab"/>
                <a:hlinkClick r:id="rId4"/>
              </a:rPr>
              <a:t>https://everyonesocial.com/blog/internal-marketing/</a:t>
            </a:r>
            <a:endParaRPr sz="1250">
              <a:latin typeface="Roboto Slab"/>
              <a:ea typeface="Roboto Slab"/>
              <a:cs typeface="Roboto Slab"/>
              <a:sym typeface="Roboto Slab"/>
            </a:endParaRPr>
          </a:p>
          <a:p>
            <a:pPr indent="-30797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50"/>
              <a:buFont typeface="Roboto Slab"/>
              <a:buChar char="●"/>
            </a:pPr>
            <a:r>
              <a:rPr lang="en" sz="1250" u="sng">
                <a:latin typeface="Roboto Slab"/>
                <a:ea typeface="Roboto Slab"/>
                <a:cs typeface="Roboto Slab"/>
                <a:sym typeface="Roboto Slab"/>
                <a:hlinkClick r:id="rId5"/>
              </a:rPr>
              <a:t>https://www.forbes.com/sites/forbesbostoncouncil/2019/08/05/internal-marketing-what-it-means-and-why-its-important/?sh=56008d9d4086</a:t>
            </a:r>
            <a:r>
              <a:rPr lang="en" sz="1250">
                <a:latin typeface="Roboto Slab"/>
                <a:ea typeface="Roboto Slab"/>
                <a:cs typeface="Roboto Slab"/>
                <a:sym typeface="Roboto Slab"/>
              </a:rPr>
              <a:t> </a:t>
            </a:r>
            <a:endParaRPr sz="125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lnSpc>
                <a:spcPct val="100000"/>
              </a:lnSpc>
              <a:spcBef>
                <a:spcPts val="3800"/>
              </a:spcBef>
              <a:spcAft>
                <a:spcPts val="3800"/>
              </a:spcAft>
              <a:buNone/>
            </a:pPr>
            <a:r>
              <a:t/>
            </a:r>
            <a:endParaRPr sz="6765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631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SzPts val="990"/>
              <a:buNone/>
            </a:pPr>
            <a:r>
              <a:rPr lang="en" sz="3000">
                <a:highlight>
                  <a:schemeClr val="accent5"/>
                </a:highlight>
              </a:rPr>
              <a:t>What is an employer brand?</a:t>
            </a:r>
            <a:endParaRPr sz="3000">
              <a:highlight>
                <a:schemeClr val="accent5"/>
              </a:highlight>
            </a:endParaRPr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211050" y="1283450"/>
            <a:ext cx="4518300" cy="3604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oboto Slab"/>
              <a:buChar char="●"/>
            </a:pPr>
            <a:r>
              <a:rPr lang="en" sz="19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T</a:t>
            </a:r>
            <a:r>
              <a:rPr lang="en" sz="1900">
                <a:latin typeface="Roboto Slab"/>
                <a:ea typeface="Roboto Slab"/>
                <a:cs typeface="Roboto Slab"/>
                <a:sym typeface="Roboto Slab"/>
              </a:rPr>
              <a:t>he </a:t>
            </a:r>
            <a:r>
              <a:rPr b="1" lang="en" sz="1900">
                <a:latin typeface="Roboto Slab"/>
                <a:ea typeface="Roboto Slab"/>
                <a:cs typeface="Roboto Slab"/>
                <a:sym typeface="Roboto Slab"/>
              </a:rPr>
              <a:t>market’s perception</a:t>
            </a:r>
            <a:r>
              <a:rPr lang="en" sz="1900">
                <a:latin typeface="Roboto Slab"/>
                <a:ea typeface="Roboto Slab"/>
                <a:cs typeface="Roboto Slab"/>
                <a:sym typeface="Roboto Slab"/>
              </a:rPr>
              <a:t> of the company as an employer</a:t>
            </a:r>
            <a:endParaRPr sz="1900">
              <a:latin typeface="Roboto Slab"/>
              <a:ea typeface="Roboto Slab"/>
              <a:cs typeface="Roboto Slab"/>
              <a:sym typeface="Roboto Slab"/>
            </a:endParaRPr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oboto Slab"/>
              <a:buChar char="●"/>
            </a:pPr>
            <a:r>
              <a:rPr lang="en" sz="1900">
                <a:latin typeface="Roboto Slab"/>
                <a:ea typeface="Roboto Slab"/>
                <a:cs typeface="Roboto Slab"/>
                <a:sym typeface="Roboto Slab"/>
              </a:rPr>
              <a:t>Describes the promise to employees in exchange for their experience, talents, contacts, or skills.</a:t>
            </a:r>
            <a:endParaRPr sz="1900">
              <a:latin typeface="Roboto Slab"/>
              <a:ea typeface="Roboto Slab"/>
              <a:cs typeface="Roboto Slab"/>
              <a:sym typeface="Roboto Slab"/>
            </a:endParaRPr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oboto Slab"/>
              <a:buChar char="●"/>
            </a:pPr>
            <a:r>
              <a:rPr lang="en" sz="1900">
                <a:latin typeface="Roboto Slab"/>
                <a:ea typeface="Roboto Slab"/>
                <a:cs typeface="Roboto Slab"/>
                <a:sym typeface="Roboto Slab"/>
              </a:rPr>
              <a:t>How you market the company to desired</a:t>
            </a:r>
            <a:r>
              <a:rPr b="1" lang="en" sz="1900">
                <a:latin typeface="Roboto Slab"/>
                <a:ea typeface="Roboto Slab"/>
                <a:cs typeface="Roboto Slab"/>
                <a:sym typeface="Roboto Slab"/>
              </a:rPr>
              <a:t> job seekers. </a:t>
            </a:r>
            <a:r>
              <a:rPr b="1" lang="en" sz="1900">
                <a:solidFill>
                  <a:srgbClr val="222222"/>
                </a:solidFill>
                <a:highlight>
                  <a:srgbClr val="FFFFFF"/>
                </a:highlight>
                <a:latin typeface="Roboto Slab"/>
                <a:ea typeface="Roboto Slab"/>
                <a:cs typeface="Roboto Slab"/>
                <a:sym typeface="Roboto Slab"/>
              </a:rPr>
              <a:t> </a:t>
            </a:r>
            <a:endParaRPr b="1" sz="1900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4596350" y="1335225"/>
            <a:ext cx="4395300" cy="263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9350" y="1446600"/>
            <a:ext cx="4121325" cy="238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highlight>
                  <a:schemeClr val="accent5"/>
                </a:highlight>
              </a:rPr>
              <a:t>Why is employer brand important?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57550" y="1338900"/>
            <a:ext cx="8368200" cy="33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Good e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mployer branding will: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Font typeface="Roboto Slab"/>
              <a:buChar char="●"/>
            </a:pP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Spark buzz around the company = </a:t>
            </a:r>
            <a:r>
              <a:rPr b="1" lang="en" sz="1600">
                <a:latin typeface="Roboto Slab"/>
                <a:ea typeface="Roboto Slab"/>
                <a:cs typeface="Roboto Slab"/>
                <a:sym typeface="Roboto Slab"/>
              </a:rPr>
              <a:t>attract motivated job seekers 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= lead to happy employees.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 Slab"/>
              <a:buChar char="●"/>
            </a:pP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Happy employees = broadcast their positive experience to open talent, clients, customers, and stakeholders 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 Slab"/>
              <a:buChar char="●"/>
            </a:pP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Collectively </a:t>
            </a:r>
            <a:r>
              <a:rPr b="1" lang="en" sz="1600">
                <a:latin typeface="Roboto Slab"/>
                <a:ea typeface="Roboto Slab"/>
                <a:cs typeface="Roboto Slab"/>
                <a:sym typeface="Roboto Slab"/>
              </a:rPr>
              <a:t>broadens the scope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 of employer brand: it lives in the minds and hearts of your </a:t>
            </a:r>
            <a:r>
              <a:rPr b="1" lang="en" sz="1600">
                <a:latin typeface="Roboto Slab"/>
                <a:ea typeface="Roboto Slab"/>
                <a:cs typeface="Roboto Slab"/>
                <a:sym typeface="Roboto Slab"/>
              </a:rPr>
              <a:t>former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, </a:t>
            </a:r>
            <a:r>
              <a:rPr b="1" lang="en" sz="1600">
                <a:latin typeface="Roboto Slab"/>
                <a:ea typeface="Roboto Slab"/>
                <a:cs typeface="Roboto Slab"/>
                <a:sym typeface="Roboto Slab"/>
              </a:rPr>
              <a:t>current, and future employees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.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In today’s increasingly competitive job market, a positive employer brand is critical. Without one, hiring and retaining the best employees becomes challenging and costly. 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700">
                <a:highlight>
                  <a:schemeClr val="accent5"/>
                </a:highlight>
              </a:rPr>
              <a:t>W</a:t>
            </a:r>
            <a:r>
              <a:rPr lang="en" sz="2700">
                <a:highlight>
                  <a:schemeClr val="accent5"/>
                </a:highlight>
              </a:rPr>
              <a:t>hat are the benefits of a strong employer brand?</a:t>
            </a:r>
            <a:endParaRPr sz="2700">
              <a:highlight>
                <a:schemeClr val="accent5"/>
              </a:highlight>
            </a:endParaRPr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87900" y="1338875"/>
            <a:ext cx="8656800" cy="34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-352156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7783">
                <a:latin typeface="Roboto Slab"/>
                <a:ea typeface="Roboto Slab"/>
                <a:cs typeface="Roboto Slab"/>
                <a:sym typeface="Roboto Slab"/>
              </a:rPr>
              <a:t>T</a:t>
            </a:r>
            <a:r>
              <a:rPr b="1" lang="en" sz="7783">
                <a:latin typeface="Roboto Slab"/>
                <a:ea typeface="Roboto Slab"/>
                <a:cs typeface="Roboto Slab"/>
                <a:sym typeface="Roboto Slab"/>
              </a:rPr>
              <a:t>wice as many applications</a:t>
            </a:r>
            <a:r>
              <a:rPr lang="en" sz="7783">
                <a:latin typeface="Roboto Slab"/>
                <a:ea typeface="Roboto Slab"/>
                <a:cs typeface="Roboto Slab"/>
                <a:sym typeface="Roboto Slab"/>
              </a:rPr>
              <a:t> compared to companies with unfavorable reputations</a:t>
            </a:r>
            <a:endParaRPr sz="7783">
              <a:latin typeface="Roboto Slab"/>
              <a:ea typeface="Roboto Slab"/>
              <a:cs typeface="Roboto Slab"/>
              <a:sym typeface="Roboto Slab"/>
            </a:endParaRPr>
          </a:p>
          <a:p>
            <a:pPr indent="-352156" lvl="1" marL="914400" rtl="0" algn="l">
              <a:spcBef>
                <a:spcPts val="0"/>
              </a:spcBef>
              <a:spcAft>
                <a:spcPts val="0"/>
              </a:spcAft>
              <a:buSzPct val="100000"/>
              <a:buFont typeface="Roboto Slab"/>
              <a:buChar char="○"/>
            </a:pPr>
            <a:r>
              <a:rPr lang="en" sz="7783">
                <a:latin typeface="Roboto Slab"/>
                <a:ea typeface="Roboto Slab"/>
                <a:cs typeface="Roboto Slab"/>
                <a:sym typeface="Roboto Slab"/>
              </a:rPr>
              <a:t>50% of workers said they wouldn't work for a company with a bad reputation, even with a big increase in compensation</a:t>
            </a:r>
            <a:endParaRPr sz="7783">
              <a:latin typeface="Roboto Slab"/>
              <a:ea typeface="Roboto Slab"/>
              <a:cs typeface="Roboto Slab"/>
              <a:sym typeface="Roboto Slab"/>
            </a:endParaRPr>
          </a:p>
          <a:p>
            <a:pPr indent="-352156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7783">
                <a:latin typeface="Roboto Slab"/>
                <a:ea typeface="Roboto Slab"/>
                <a:cs typeface="Roboto Slab"/>
                <a:sym typeface="Roboto Slab"/>
              </a:rPr>
              <a:t>Save money</a:t>
            </a:r>
            <a:r>
              <a:rPr lang="en" sz="7783">
                <a:latin typeface="Roboto Slab"/>
                <a:ea typeface="Roboto Slab"/>
                <a:cs typeface="Roboto Slab"/>
                <a:sym typeface="Roboto Slab"/>
              </a:rPr>
              <a:t> - an average of a $5,000 per employee</a:t>
            </a:r>
            <a:endParaRPr sz="7783">
              <a:latin typeface="Roboto Slab"/>
              <a:ea typeface="Roboto Slab"/>
              <a:cs typeface="Roboto Slab"/>
              <a:sym typeface="Roboto Slab"/>
            </a:endParaRPr>
          </a:p>
          <a:p>
            <a:pPr indent="-352156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7783">
                <a:latin typeface="Roboto Slab"/>
                <a:ea typeface="Roboto Slab"/>
                <a:cs typeface="Roboto Slab"/>
                <a:sym typeface="Roboto Slab"/>
              </a:rPr>
              <a:t>Recruiters and HR have to </a:t>
            </a:r>
            <a:r>
              <a:rPr b="1" lang="en" sz="7783">
                <a:latin typeface="Roboto Slab"/>
                <a:ea typeface="Roboto Slab"/>
                <a:cs typeface="Roboto Slab"/>
                <a:sym typeface="Roboto Slab"/>
              </a:rPr>
              <a:t>work much harder and much longer</a:t>
            </a:r>
            <a:r>
              <a:rPr lang="en" sz="7783">
                <a:latin typeface="Roboto Slab"/>
                <a:ea typeface="Roboto Slab"/>
                <a:cs typeface="Roboto Slab"/>
                <a:sym typeface="Roboto Slab"/>
              </a:rPr>
              <a:t> to bring in new hires when a company a weak employer brand = costly</a:t>
            </a:r>
            <a:endParaRPr sz="7783">
              <a:latin typeface="Roboto Slab"/>
              <a:ea typeface="Roboto Slab"/>
              <a:cs typeface="Roboto Slab"/>
              <a:sym typeface="Roboto Slab"/>
            </a:endParaRPr>
          </a:p>
          <a:p>
            <a:pPr indent="-352156" lvl="1" marL="914400" rtl="0" algn="l">
              <a:spcBef>
                <a:spcPts val="0"/>
              </a:spcBef>
              <a:spcAft>
                <a:spcPts val="0"/>
              </a:spcAft>
              <a:buSzPct val="100000"/>
              <a:buFont typeface="Roboto Slab"/>
              <a:buChar char="○"/>
            </a:pPr>
            <a:r>
              <a:rPr lang="en" sz="7783">
                <a:latin typeface="Roboto Slab"/>
                <a:ea typeface="Roboto Slab"/>
                <a:cs typeface="Roboto Slab"/>
                <a:sym typeface="Roboto Slab"/>
              </a:rPr>
              <a:t>But when top candidates want to work for you, recruiting costs drop by roughly 43%. </a:t>
            </a: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chemeClr val="accent5"/>
                </a:highlight>
              </a:rPr>
              <a:t>Build your brand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244800" y="1315675"/>
            <a:ext cx="3664200" cy="353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C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rafting a strong employer brand is about </a:t>
            </a:r>
            <a:r>
              <a:rPr b="1"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good storytelling</a:t>
            </a:r>
            <a:r>
              <a:rPr b="1" lang="en" sz="1600">
                <a:latin typeface="Roboto Slab"/>
                <a:ea typeface="Roboto Slab"/>
                <a:cs typeface="Roboto Slab"/>
                <a:sym typeface="Roboto Slab"/>
              </a:rPr>
              <a:t> 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and u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sing </a:t>
            </a:r>
            <a:r>
              <a:rPr b="1"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specific messaging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to help attract the kind of prospects you’re looking for. </a:t>
            </a:r>
            <a:endParaRPr sz="16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It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’s also about </a:t>
            </a:r>
            <a:r>
              <a:rPr b="1"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living out that story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. Satisfied employees are your loudest 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cheerleaders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, particularly 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with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social media and user-generated feedback, as this is where employers 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cannot 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control of their own reputation. </a:t>
            </a:r>
            <a:endParaRPr sz="1600">
              <a:solidFill>
                <a:srgbClr val="22222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3909000" y="1315675"/>
            <a:ext cx="5182200" cy="251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4450" y="1393337"/>
            <a:ext cx="5038351" cy="2356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highlight>
                  <a:schemeClr val="accent5"/>
                </a:highlight>
              </a:rPr>
              <a:t>V</a:t>
            </a:r>
            <a:r>
              <a:rPr lang="en">
                <a:highlight>
                  <a:schemeClr val="accent5"/>
                </a:highlight>
              </a:rPr>
              <a:t>alue of an employer brand on social media: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87900" y="1338900"/>
            <a:ext cx="8368200" cy="345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90% of LinkedIn members say they’re are open </a:t>
            </a:r>
            <a:r>
              <a:rPr lang="en" sz="1500">
                <a:latin typeface="Roboto Slab"/>
                <a:ea typeface="Roboto Slab"/>
                <a:cs typeface="Roboto Slab"/>
                <a:sym typeface="Roboto Slab"/>
              </a:rPr>
              <a:t>to</a:t>
            </a:r>
            <a:r>
              <a:rPr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new job opportunities</a:t>
            </a:r>
            <a:r>
              <a:rPr lang="en" sz="1500">
                <a:latin typeface="Roboto Slab"/>
                <a:ea typeface="Roboto Slab"/>
                <a:cs typeface="Roboto Slab"/>
                <a:sym typeface="Roboto Slab"/>
              </a:rPr>
              <a:t> - a</a:t>
            </a:r>
            <a:r>
              <a:rPr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ll it takes is getting in front of potential candidates in compelling ways. </a:t>
            </a:r>
            <a:endParaRPr sz="15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The more employees join conversations on LinkedIn, the bigger the opportunity for employer brand to grow. And when employees comment, like, or share news and opinions, they increase </a:t>
            </a:r>
            <a:r>
              <a:rPr b="1" lang="en" sz="1500">
                <a:latin typeface="Roboto Slab"/>
                <a:ea typeface="Roboto Slab"/>
                <a:cs typeface="Roboto Slab"/>
                <a:sym typeface="Roboto Slab"/>
              </a:rPr>
              <a:t>a </a:t>
            </a:r>
            <a:r>
              <a:rPr b="1"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company’s virtual presence.</a:t>
            </a:r>
            <a:endParaRPr b="1" sz="15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Linkedin is where 59% of candidates go after hearing about a job opportunity, and learn details about </a:t>
            </a:r>
            <a:r>
              <a:rPr lang="en" sz="1500">
                <a:latin typeface="Roboto Slab"/>
                <a:ea typeface="Roboto Slab"/>
                <a:cs typeface="Roboto Slab"/>
                <a:sym typeface="Roboto Slab"/>
              </a:rPr>
              <a:t>the</a:t>
            </a:r>
            <a:r>
              <a:rPr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organization</a:t>
            </a:r>
            <a:r>
              <a:rPr lang="en" sz="1500">
                <a:latin typeface="Roboto Slab"/>
                <a:ea typeface="Roboto Slab"/>
                <a:cs typeface="Roboto Slab"/>
                <a:sym typeface="Roboto Slab"/>
              </a:rPr>
              <a:t> (candidates also love to creep on us recruiters!).</a:t>
            </a:r>
            <a:endParaRPr sz="15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latin typeface="Roboto Slab"/>
                <a:ea typeface="Roboto Slab"/>
                <a:cs typeface="Roboto Slab"/>
                <a:sym typeface="Roboto Slab"/>
              </a:rPr>
              <a:t>You c</a:t>
            </a:r>
            <a:r>
              <a:rPr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an tell </a:t>
            </a:r>
            <a:r>
              <a:rPr lang="en" sz="1500">
                <a:latin typeface="Roboto Slab"/>
                <a:ea typeface="Roboto Slab"/>
                <a:cs typeface="Roboto Slab"/>
                <a:sym typeface="Roboto Slab"/>
              </a:rPr>
              <a:t>a </a:t>
            </a:r>
            <a:r>
              <a:rPr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company</a:t>
            </a:r>
            <a:r>
              <a:rPr lang="en" sz="1500">
                <a:latin typeface="Roboto Slab"/>
                <a:ea typeface="Roboto Slab"/>
                <a:cs typeface="Roboto Slab"/>
                <a:sym typeface="Roboto Slab"/>
              </a:rPr>
              <a:t>’s</a:t>
            </a:r>
            <a:r>
              <a:rPr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story and drive quality applicants to </a:t>
            </a:r>
            <a:r>
              <a:rPr lang="en" sz="1500">
                <a:latin typeface="Roboto Slab"/>
                <a:ea typeface="Roboto Slab"/>
                <a:cs typeface="Roboto Slab"/>
                <a:sym typeface="Roboto Slab"/>
              </a:rPr>
              <a:t>open</a:t>
            </a:r>
            <a:r>
              <a:rPr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jobs by </a:t>
            </a:r>
            <a:r>
              <a:rPr b="1"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customizing</a:t>
            </a:r>
            <a:r>
              <a:rPr b="1" lang="en" sz="1500">
                <a:latin typeface="Roboto Slab"/>
                <a:ea typeface="Roboto Slab"/>
                <a:cs typeface="Roboto Slab"/>
                <a:sym typeface="Roboto Slab"/>
              </a:rPr>
              <a:t> </a:t>
            </a:r>
            <a:r>
              <a:rPr b="1" lang="en" sz="15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landing pages.</a:t>
            </a:r>
            <a:endParaRPr b="1" sz="15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highlight>
                  <a:schemeClr val="accent5"/>
                </a:highlight>
              </a:rPr>
              <a:t>Using branding to attract candidates: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457575" y="1269200"/>
            <a:ext cx="8368200" cy="323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As you</a:t>
            </a:r>
            <a:r>
              <a:rPr lang="en" sz="5660">
                <a:latin typeface="Roboto Slab"/>
                <a:ea typeface="Roboto Slab"/>
                <a:cs typeface="Roboto Slab"/>
                <a:sym typeface="Roboto Slab"/>
              </a:rPr>
              <a:t> </a:t>
            </a: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update </a:t>
            </a:r>
            <a:r>
              <a:rPr lang="en" sz="5660">
                <a:latin typeface="Roboto Slab"/>
                <a:ea typeface="Roboto Slab"/>
                <a:cs typeface="Roboto Slab"/>
                <a:sym typeface="Roboto Slab"/>
              </a:rPr>
              <a:t>your</a:t>
            </a: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personal and professional profiles</a:t>
            </a:r>
            <a:r>
              <a:rPr lang="en" sz="5660">
                <a:latin typeface="Roboto Slab"/>
                <a:ea typeface="Roboto Slab"/>
                <a:cs typeface="Roboto Slab"/>
                <a:sym typeface="Roboto Slab"/>
              </a:rPr>
              <a:t>, be sure </a:t>
            </a: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to post company news and to share job opportunities</a:t>
            </a:r>
            <a:r>
              <a:rPr lang="en" sz="5660">
                <a:latin typeface="Roboto Slab"/>
                <a:ea typeface="Roboto Slab"/>
                <a:cs typeface="Roboto Slab"/>
                <a:sym typeface="Roboto Slab"/>
              </a:rPr>
              <a:t>.</a:t>
            </a:r>
            <a:endParaRPr sz="566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The average network size of a company’s employees is </a:t>
            </a:r>
            <a:r>
              <a:rPr b="1"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10x</a:t>
            </a: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larger than its own</a:t>
            </a:r>
            <a:r>
              <a:rPr lang="en" sz="5660">
                <a:latin typeface="Roboto Slab"/>
                <a:ea typeface="Roboto Slab"/>
                <a:cs typeface="Roboto Slab"/>
                <a:sym typeface="Roboto Slab"/>
              </a:rPr>
              <a:t> = </a:t>
            </a: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employees are </a:t>
            </a:r>
            <a:r>
              <a:rPr lang="en" sz="5660">
                <a:latin typeface="Roboto Slab"/>
                <a:ea typeface="Roboto Slab"/>
                <a:cs typeface="Roboto Slab"/>
                <a:sym typeface="Roboto Slab"/>
              </a:rPr>
              <a:t>the </a:t>
            </a: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unofficial recruiters and marketers of the employer brand.</a:t>
            </a:r>
            <a:endParaRPr sz="566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5660">
                <a:latin typeface="Roboto Slab"/>
                <a:ea typeface="Roboto Slab"/>
                <a:cs typeface="Roboto Slab"/>
                <a:sym typeface="Roboto Slab"/>
              </a:rPr>
              <a:t>Advice for a client: </a:t>
            </a:r>
            <a:r>
              <a:rPr lang="en" sz="5660">
                <a:latin typeface="Roboto Slab"/>
                <a:ea typeface="Roboto Slab"/>
                <a:cs typeface="Roboto Slab"/>
                <a:sym typeface="Roboto Slab"/>
              </a:rPr>
              <a:t>T</a:t>
            </a: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he </a:t>
            </a:r>
            <a:r>
              <a:rPr lang="en" sz="5660">
                <a:latin typeface="Roboto Slab"/>
                <a:ea typeface="Roboto Slab"/>
                <a:cs typeface="Roboto Slab"/>
                <a:sym typeface="Roboto Slab"/>
              </a:rPr>
              <a:t>1st</a:t>
            </a: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step of a good employer brand strategy is to </a:t>
            </a:r>
            <a:r>
              <a:rPr lang="en" sz="5660">
                <a:latin typeface="Roboto Slab"/>
                <a:ea typeface="Roboto Slab"/>
                <a:cs typeface="Roboto Slab"/>
                <a:sym typeface="Roboto Slab"/>
              </a:rPr>
              <a:t>encourage</a:t>
            </a:r>
            <a:r>
              <a:rPr lang="en" sz="566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employees use LinkedIn to represent themselves and spread the word about your company.   </a:t>
            </a:r>
            <a:endParaRPr sz="1500">
              <a:solidFill>
                <a:schemeClr val="dk1"/>
              </a:solidFill>
              <a:highlight>
                <a:srgbClr val="FFFFFF"/>
              </a:highlight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highlight>
                  <a:schemeClr val="accent5"/>
                </a:highlight>
              </a:rPr>
              <a:t>Using b</a:t>
            </a:r>
            <a:r>
              <a:rPr lang="en">
                <a:highlight>
                  <a:schemeClr val="accent5"/>
                </a:highlight>
              </a:rPr>
              <a:t>randing to attract candidates: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87900" y="1300400"/>
            <a:ext cx="8598600" cy="364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304800" rtl="0" algn="l">
              <a:spcBef>
                <a:spcPts val="2400"/>
              </a:spcBef>
              <a:spcAft>
                <a:spcPts val="0"/>
              </a:spcAft>
              <a:buSzPts val="1800"/>
              <a:buFont typeface="Roboto Slab"/>
              <a:buChar char="●"/>
            </a:pPr>
            <a:r>
              <a:rPr lang="en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The first 90 days of employment are critical to turning a new team member into a productive employee. </a:t>
            </a:r>
            <a:endParaRPr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1" marL="914400" marR="304800" rtl="0" algn="l"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Char char="○"/>
            </a:pPr>
            <a:r>
              <a:rPr b="1" lang="en" sz="1800">
                <a:latin typeface="Roboto Slab"/>
                <a:ea typeface="Roboto Slab"/>
                <a:cs typeface="Roboto Slab"/>
                <a:sym typeface="Roboto Slab"/>
              </a:rPr>
              <a:t>Advice for a client:</a:t>
            </a:r>
            <a:r>
              <a:rPr lang="en" sz="1800">
                <a:latin typeface="Roboto Slab"/>
                <a:ea typeface="Roboto Slab"/>
                <a:cs typeface="Roboto Slab"/>
                <a:sym typeface="Roboto Slab"/>
              </a:rPr>
              <a:t> </a:t>
            </a:r>
            <a:endParaRPr sz="1800">
              <a:latin typeface="Roboto Slab"/>
              <a:ea typeface="Roboto Slab"/>
              <a:cs typeface="Roboto Slab"/>
              <a:sym typeface="Roboto Slab"/>
            </a:endParaRPr>
          </a:p>
          <a:p>
            <a:pPr indent="-330200" lvl="2" marL="1371600" marR="304800" rtl="0" algn="l">
              <a:spcBef>
                <a:spcPts val="0"/>
              </a:spcBef>
              <a:spcAft>
                <a:spcPts val="0"/>
              </a:spcAft>
              <a:buSzPts val="1600"/>
              <a:buFont typeface="Roboto Slab"/>
              <a:buChar char="■"/>
            </a:pP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A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company can make 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a 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lasting first impression 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with 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a smooth onboarding process. </a:t>
            </a:r>
            <a:endParaRPr sz="16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330200" lvl="2" marL="1371600" marR="304800" rtl="0" algn="l">
              <a:spcBef>
                <a:spcPts val="0"/>
              </a:spcBef>
              <a:spcAft>
                <a:spcPts val="0"/>
              </a:spcAft>
              <a:buSzPts val="1600"/>
              <a:buFont typeface="Roboto Slab"/>
              <a:buChar char="■"/>
            </a:pP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Arm new hires with tools, introductions, and orientations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indent="-330200" lvl="2" marL="1371600" marR="304800" rtl="0" algn="l">
              <a:spcBef>
                <a:spcPts val="0"/>
              </a:spcBef>
              <a:spcAft>
                <a:spcPts val="0"/>
              </a:spcAft>
              <a:buSzPts val="1600"/>
              <a:buFont typeface="Roboto Slab"/>
              <a:buChar char="■"/>
            </a:pP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Offer training and advancement opportunities</a:t>
            </a:r>
            <a:r>
              <a:rPr lang="en" sz="1600">
                <a:latin typeface="Roboto Slab"/>
                <a:ea typeface="Roboto Slab"/>
                <a:cs typeface="Roboto Slab"/>
                <a:sym typeface="Roboto Slab"/>
              </a:rPr>
              <a:t> - n</a:t>
            </a:r>
            <a:r>
              <a:rPr lang="en" sz="16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othing saves recruiting costs more than promoting from within</a:t>
            </a:r>
            <a:endParaRPr sz="1600"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marR="304800" rtl="0" algn="l"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Char char="●"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Job posts</a:t>
            </a:r>
            <a:r>
              <a:rPr lang="en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 are often the first contact candidates have with your company, so they’re a perfect way to promote employer brand. 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87900" y="30637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highlight>
                  <a:schemeClr val="accent5"/>
                </a:highlight>
              </a:rPr>
              <a:t>What is an </a:t>
            </a:r>
            <a:r>
              <a:rPr lang="en">
                <a:highlight>
                  <a:schemeClr val="accent5"/>
                </a:highlight>
              </a:rPr>
              <a:t>employee value proposition (EVP)?</a:t>
            </a:r>
            <a:endParaRPr>
              <a:highlight>
                <a:schemeClr val="accent5"/>
              </a:highlight>
            </a:endParaRPr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469175" y="1304050"/>
            <a:ext cx="8368200" cy="365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An EVP encompasses an organization’s mission, values, and culture, and gives employees a powerful reason to work. It’s everything a company can offer as an employer, in exchange for all the skills and experience employees bring to the table.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latin typeface="Roboto Slab"/>
                <a:ea typeface="Roboto Slab"/>
                <a:cs typeface="Roboto Slab"/>
                <a:sym typeface="Roboto Slab"/>
              </a:rPr>
              <a:t>Strong EVP:</a:t>
            </a:r>
            <a:endParaRPr b="1"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Roboto Slab"/>
              <a:buChar char="●"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Attract and retain the best people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Char char="●"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Help prioritize goals/agendas company-wide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Char char="●"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Re-engage a dispassionate workforce = reduce hiring costs. 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latin typeface="Roboto Slab"/>
                <a:ea typeface="Roboto Slab"/>
                <a:cs typeface="Roboto Slab"/>
                <a:sym typeface="Roboto Slab"/>
              </a:rPr>
              <a:t>Most of all, it contributes to a favorable and robust e</a:t>
            </a:r>
            <a:r>
              <a:rPr b="1" lang="en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mployer brand</a:t>
            </a:r>
            <a:r>
              <a:rPr b="1" lang="en">
                <a:latin typeface="Roboto Slab"/>
                <a:ea typeface="Roboto Slab"/>
                <a:cs typeface="Roboto Slab"/>
                <a:sym typeface="Roboto Slab"/>
              </a:rPr>
              <a:t>!</a:t>
            </a:r>
            <a:endParaRPr sz="1100">
              <a:solidFill>
                <a:srgbClr val="222222"/>
              </a:solidFill>
              <a:highlight>
                <a:srgbClr val="FFFFFF"/>
              </a:highlight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